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Barlow" panose="000005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2328" y="9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72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Exam Preparation Assistant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Revolutionizing exam readiness through intelligent question generation and adaptive learning technology that transforms how students prepare for success.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61298"/>
            <a:ext cx="739056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Our Implementation Journey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4704517"/>
            <a:ext cx="12902327" cy="30480"/>
          </a:xfrm>
          <a:prstGeom prst="roundRect">
            <a:avLst>
              <a:gd name="adj" fmla="val 12150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3336488" y="3964007"/>
            <a:ext cx="30480" cy="740569"/>
          </a:xfrm>
          <a:prstGeom prst="roundRect">
            <a:avLst>
              <a:gd name="adj" fmla="val 1215000"/>
            </a:avLst>
          </a:prstGeom>
          <a:solidFill>
            <a:srgbClr val="16FFBB"/>
          </a:solidFill>
          <a:ln/>
        </p:spPr>
      </p:sp>
      <p:sp>
        <p:nvSpPr>
          <p:cNvPr id="5" name="Shape 3"/>
          <p:cNvSpPr/>
          <p:nvPr/>
        </p:nvSpPr>
        <p:spPr>
          <a:xfrm>
            <a:off x="3074075" y="442680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187184" y="4498717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1980248" y="204085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 Integration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110853" y="2531864"/>
            <a:ext cx="448210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Curated and processed educational question banks and exam datasets to build robust training foundation.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5978604" y="4704457"/>
            <a:ext cx="30480" cy="740569"/>
          </a:xfrm>
          <a:prstGeom prst="roundRect">
            <a:avLst>
              <a:gd name="adj" fmla="val 1215000"/>
            </a:avLst>
          </a:prstGeom>
          <a:solidFill>
            <a:srgbClr val="29DDDA"/>
          </a:solidFill>
          <a:ln/>
        </p:spPr>
      </p:sp>
      <p:sp>
        <p:nvSpPr>
          <p:cNvPr id="10" name="Shape 8"/>
          <p:cNvSpPr/>
          <p:nvPr/>
        </p:nvSpPr>
        <p:spPr>
          <a:xfrm>
            <a:off x="5716191" y="442680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829300" y="4498717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10"/>
          <p:cNvSpPr/>
          <p:nvPr/>
        </p:nvSpPr>
        <p:spPr>
          <a:xfrm>
            <a:off x="4544139" y="5692021"/>
            <a:ext cx="28996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Model Development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3752969" y="6183035"/>
            <a:ext cx="448210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Trained and fine-tuned question generation and evaluation models for accuracy and relevance.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8620839" y="3964007"/>
            <a:ext cx="30480" cy="740569"/>
          </a:xfrm>
          <a:prstGeom prst="roundRect">
            <a:avLst>
              <a:gd name="adj" fmla="val 1215000"/>
            </a:avLst>
          </a:prstGeom>
          <a:solidFill>
            <a:srgbClr val="37A7E7"/>
          </a:solidFill>
          <a:ln/>
        </p:spPr>
      </p:sp>
      <p:sp>
        <p:nvSpPr>
          <p:cNvPr id="15" name="Shape 13"/>
          <p:cNvSpPr/>
          <p:nvPr/>
        </p:nvSpPr>
        <p:spPr>
          <a:xfrm>
            <a:off x="8358426" y="442680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471535" y="4498717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7264598" y="204085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Prototype Testing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6395204" y="2531864"/>
            <a:ext cx="448210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Validated system performance with real student interactions and refined based on feedback.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11262955" y="4704457"/>
            <a:ext cx="30480" cy="740569"/>
          </a:xfrm>
          <a:prstGeom prst="roundRect">
            <a:avLst>
              <a:gd name="adj" fmla="val 1215000"/>
            </a:avLst>
          </a:prstGeom>
          <a:solidFill>
            <a:srgbClr val="091231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00542" y="442680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1113651" y="4498717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550" dirty="0"/>
          </a:p>
        </p:txBody>
      </p:sp>
      <p:sp>
        <p:nvSpPr>
          <p:cNvPr id="22" name="Text 20"/>
          <p:cNvSpPr/>
          <p:nvPr/>
        </p:nvSpPr>
        <p:spPr>
          <a:xfrm>
            <a:off x="9906714" y="569202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Full Deployment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9037320" y="6183035"/>
            <a:ext cx="448210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Scaled solution with adaptive features and comprehensive analytics for enhanced learning outcomes.</a:t>
            </a:r>
            <a:endParaRPr lang="en-US" sz="19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ED838E-8A9F-5A59-17E8-D2D81ED77A4A}"/>
              </a:ext>
            </a:extLst>
          </p:cNvPr>
          <p:cNvSpPr/>
          <p:nvPr/>
        </p:nvSpPr>
        <p:spPr>
          <a:xfrm>
            <a:off x="12763500" y="7696795"/>
            <a:ext cx="1813560" cy="48708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6136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Impact &amp; Results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540794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3X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864037" y="3663910"/>
            <a:ext cx="226623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Practice Efficiency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4037" y="4497824"/>
            <a:ext cx="2266236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Students complete three times more targeted practice with adaptive difficulty adjustment.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438882" y="2540794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85%</a:t>
            </a:r>
            <a:endParaRPr lang="en-US" sz="6400" dirty="0"/>
          </a:p>
        </p:txBody>
      </p:sp>
      <p:sp>
        <p:nvSpPr>
          <p:cNvPr id="8" name="Text 5"/>
          <p:cNvSpPr/>
          <p:nvPr/>
        </p:nvSpPr>
        <p:spPr>
          <a:xfrm>
            <a:off x="3438882" y="3663910"/>
            <a:ext cx="226623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Confidence Increase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3438882" y="4497824"/>
            <a:ext cx="2266236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Students report significantly higher confidence levels before exams after using our platform.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013728" y="2540794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40%</a:t>
            </a:r>
            <a:endParaRPr lang="en-US" sz="6400" dirty="0"/>
          </a:p>
        </p:txBody>
      </p:sp>
      <p:sp>
        <p:nvSpPr>
          <p:cNvPr id="11" name="Text 8"/>
          <p:cNvSpPr/>
          <p:nvPr/>
        </p:nvSpPr>
        <p:spPr>
          <a:xfrm>
            <a:off x="6013728" y="3663910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Time Saved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013728" y="4154924"/>
            <a:ext cx="2266236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Reduction in study time needed to achieve mastery through intelligent question targeting.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908566"/>
            <a:ext cx="7415927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en-US" sz="8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Thank You</a:t>
            </a:r>
            <a:endParaRPr lang="en-US" sz="8600" dirty="0"/>
          </a:p>
        </p:txBody>
      </p:sp>
      <p:sp>
        <p:nvSpPr>
          <p:cNvPr id="4" name="Text 1"/>
          <p:cNvSpPr/>
          <p:nvPr/>
        </p:nvSpPr>
        <p:spPr>
          <a:xfrm>
            <a:off x="864037" y="2650450"/>
            <a:ext cx="7415927" cy="1097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Empowering Students Through Intelligent AI</a:t>
            </a:r>
            <a:endParaRPr lang="en-US" sz="3450" dirty="0"/>
          </a:p>
        </p:txBody>
      </p:sp>
      <p:sp>
        <p:nvSpPr>
          <p:cNvPr id="5" name="Text 2"/>
          <p:cNvSpPr/>
          <p:nvPr/>
        </p:nvSpPr>
        <p:spPr>
          <a:xfrm>
            <a:off x="864037" y="411777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AI Exam Preparation Assistant represents the future of personalized learning—where every student receives targeted support, adaptive challenges, and actionable insights to achieve their full potential.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234321" y="6253282"/>
            <a:ext cx="704564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"Wishing you all the very best for the hackathon. May your hard work, creativity, and teamwork lead you to great success."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5975628"/>
            <a:ext cx="30480" cy="1345406"/>
          </a:xfrm>
          <a:prstGeom prst="rect">
            <a:avLst/>
          </a:prstGeom>
          <a:solidFill>
            <a:srgbClr val="16FFBB"/>
          </a:solidFill>
          <a:ln/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915B7B-FC4B-0DF5-C3F2-FC4638F896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34" b="6923"/>
          <a:stretch>
            <a:fillRect/>
          </a:stretch>
        </p:blipFill>
        <p:spPr>
          <a:xfrm>
            <a:off x="8965456" y="3747492"/>
            <a:ext cx="5664944" cy="44821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6556772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Challenge We're Solving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-4519211" y="1788081"/>
            <a:ext cx="2970014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 Statement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79621" y="2381964"/>
            <a:ext cx="6263878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Students face a critical challenge in exam preparation: generic practice materials that fail to adapt to their individual learning needs and knowledge gaps. Traditional study methods lack the personalization required for optimal learning outcomes.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9621" y="4007763"/>
            <a:ext cx="6263878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AI-powered solution generates targeted practice questions and provides instant evaluation, creating a dynamic learning experience that evolves with each student's progress.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029" y="1629544"/>
            <a:ext cx="6590371" cy="6590371"/>
          </a:xfrm>
          <a:prstGeom prst="rect">
            <a:avLst/>
          </a:prstGeom>
        </p:spPr>
      </p:pic>
      <p:sp>
        <p:nvSpPr>
          <p:cNvPr id="17" name="Shape 1">
            <a:extLst>
              <a:ext uri="{FF2B5EF4-FFF2-40B4-BE49-F238E27FC236}">
                <a16:creationId xmlns:a16="http://schemas.microsoft.com/office/drawing/2014/main" id="{11645316-311E-3E99-7B40-2FF741D6E4AF}"/>
              </a:ext>
            </a:extLst>
          </p:cNvPr>
          <p:cNvSpPr/>
          <p:nvPr/>
        </p:nvSpPr>
        <p:spPr>
          <a:xfrm>
            <a:off x="-4517306" y="1579483"/>
            <a:ext cx="3678793" cy="3258622"/>
          </a:xfrm>
          <a:prstGeom prst="roundRect">
            <a:avLst>
              <a:gd name="adj" fmla="val 1028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18" name="Shape 2">
            <a:extLst>
              <a:ext uri="{FF2B5EF4-FFF2-40B4-BE49-F238E27FC236}">
                <a16:creationId xmlns:a16="http://schemas.microsoft.com/office/drawing/2014/main" id="{E099B7C0-4E2B-E97F-0DC7-E70823744CB1}"/>
              </a:ext>
            </a:extLst>
          </p:cNvPr>
          <p:cNvSpPr/>
          <p:nvPr/>
        </p:nvSpPr>
        <p:spPr>
          <a:xfrm>
            <a:off x="-4271204" y="1825585"/>
            <a:ext cx="669846" cy="669846"/>
          </a:xfrm>
          <a:prstGeom prst="roundRect">
            <a:avLst>
              <a:gd name="adj" fmla="val 13649534"/>
            </a:avLst>
          </a:prstGeom>
          <a:solidFill>
            <a:srgbClr val="16FFBB"/>
          </a:solidFill>
          <a:ln/>
        </p:spPr>
      </p:sp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473F1466-ECB7-389F-5C86-F9A5F1156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87014" y="2009656"/>
            <a:ext cx="301466" cy="301466"/>
          </a:xfrm>
          <a:prstGeom prst="rect">
            <a:avLst/>
          </a:prstGeom>
        </p:spPr>
      </p:pic>
      <p:sp>
        <p:nvSpPr>
          <p:cNvPr id="20" name="Text 3">
            <a:extLst>
              <a:ext uri="{FF2B5EF4-FFF2-40B4-BE49-F238E27FC236}">
                <a16:creationId xmlns:a16="http://schemas.microsoft.com/office/drawing/2014/main" id="{BE5C5EE9-117B-43FF-4D1D-6677CF7098C4}"/>
              </a:ext>
            </a:extLst>
          </p:cNvPr>
          <p:cNvSpPr/>
          <p:nvPr/>
        </p:nvSpPr>
        <p:spPr>
          <a:xfrm>
            <a:off x="-4271204" y="2718673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Targeted Practice</a:t>
            </a:r>
            <a:endParaRPr lang="en-US" sz="1950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2EC6DD87-772B-5769-F749-2169EBD8EB28}"/>
              </a:ext>
            </a:extLst>
          </p:cNvPr>
          <p:cNvSpPr/>
          <p:nvPr/>
        </p:nvSpPr>
        <p:spPr>
          <a:xfrm>
            <a:off x="-4271204" y="3162776"/>
            <a:ext cx="3186589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Focused preparation on specific weak areas accelerates learning and builds mastery efficiently.</a:t>
            </a:r>
            <a:endParaRPr lang="en-US" sz="1750" dirty="0"/>
          </a:p>
        </p:txBody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9A05F90D-7E36-51D4-F15C-DDFBA9DE196A}"/>
              </a:ext>
            </a:extLst>
          </p:cNvPr>
          <p:cNvSpPr/>
          <p:nvPr/>
        </p:nvSpPr>
        <p:spPr>
          <a:xfrm>
            <a:off x="4683562" y="-3766241"/>
            <a:ext cx="3678912" cy="3258622"/>
          </a:xfrm>
          <a:prstGeom prst="roundRect">
            <a:avLst>
              <a:gd name="adj" fmla="val 1028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23" name="Shape 6">
            <a:extLst>
              <a:ext uri="{FF2B5EF4-FFF2-40B4-BE49-F238E27FC236}">
                <a16:creationId xmlns:a16="http://schemas.microsoft.com/office/drawing/2014/main" id="{8B81D376-D529-1163-A4EF-0D39720A4D4F}"/>
              </a:ext>
            </a:extLst>
          </p:cNvPr>
          <p:cNvSpPr/>
          <p:nvPr/>
        </p:nvSpPr>
        <p:spPr>
          <a:xfrm>
            <a:off x="4929664" y="-3520139"/>
            <a:ext cx="669846" cy="669846"/>
          </a:xfrm>
          <a:prstGeom prst="roundRect">
            <a:avLst>
              <a:gd name="adj" fmla="val 13649534"/>
            </a:avLst>
          </a:prstGeom>
          <a:solidFill>
            <a:srgbClr val="29DDDA"/>
          </a:solidFill>
          <a:ln/>
        </p:spPr>
      </p:sp>
      <p:pic>
        <p:nvPicPr>
          <p:cNvPr id="24" name="Image 2" descr="preencoded.png">
            <a:extLst>
              <a:ext uri="{FF2B5EF4-FFF2-40B4-BE49-F238E27FC236}">
                <a16:creationId xmlns:a16="http://schemas.microsoft.com/office/drawing/2014/main" id="{B1917A6A-3E3F-9618-EADA-A91CCB7560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853" y="-3336068"/>
            <a:ext cx="301466" cy="301466"/>
          </a:xfrm>
          <a:prstGeom prst="rect">
            <a:avLst/>
          </a:prstGeom>
        </p:spPr>
      </p:pic>
      <p:sp>
        <p:nvSpPr>
          <p:cNvPr id="25" name="Text 7">
            <a:extLst>
              <a:ext uri="{FF2B5EF4-FFF2-40B4-BE49-F238E27FC236}">
                <a16:creationId xmlns:a16="http://schemas.microsoft.com/office/drawing/2014/main" id="{3891F1CD-45CB-2621-638D-8BB1E17711B1}"/>
              </a:ext>
            </a:extLst>
          </p:cNvPr>
          <p:cNvSpPr/>
          <p:nvPr/>
        </p:nvSpPr>
        <p:spPr>
          <a:xfrm>
            <a:off x="4929664" y="-2627051"/>
            <a:ext cx="255281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Enhanced Confidence</a:t>
            </a:r>
            <a:endParaRPr lang="en-US" sz="1950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F6A8DE84-4D07-99E0-09B5-C76252AA4374}"/>
              </a:ext>
            </a:extLst>
          </p:cNvPr>
          <p:cNvSpPr/>
          <p:nvPr/>
        </p:nvSpPr>
        <p:spPr>
          <a:xfrm>
            <a:off x="4929664" y="-2182948"/>
            <a:ext cx="3186708" cy="1429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feedback and progressive difficulty strengthens student self-assurance before exams.</a:t>
            </a:r>
            <a:endParaRPr lang="en-US" sz="1750" dirty="0"/>
          </a:p>
        </p:txBody>
      </p:sp>
      <p:sp>
        <p:nvSpPr>
          <p:cNvPr id="27" name="Shape 9">
            <a:extLst>
              <a:ext uri="{FF2B5EF4-FFF2-40B4-BE49-F238E27FC236}">
                <a16:creationId xmlns:a16="http://schemas.microsoft.com/office/drawing/2014/main" id="{9D656326-CF52-1236-184D-4F50F3E77B46}"/>
              </a:ext>
            </a:extLst>
          </p:cNvPr>
          <p:cNvSpPr/>
          <p:nvPr/>
        </p:nvSpPr>
        <p:spPr>
          <a:xfrm>
            <a:off x="781526" y="9656793"/>
            <a:ext cx="7580948" cy="2544008"/>
          </a:xfrm>
          <a:prstGeom prst="roundRect">
            <a:avLst>
              <a:gd name="adj" fmla="val 1316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28" name="Shape 10">
            <a:extLst>
              <a:ext uri="{FF2B5EF4-FFF2-40B4-BE49-F238E27FC236}">
                <a16:creationId xmlns:a16="http://schemas.microsoft.com/office/drawing/2014/main" id="{FC4E6E82-4147-089B-3806-B4FCFB75B916}"/>
              </a:ext>
            </a:extLst>
          </p:cNvPr>
          <p:cNvSpPr/>
          <p:nvPr/>
        </p:nvSpPr>
        <p:spPr>
          <a:xfrm>
            <a:off x="1027628" y="9902895"/>
            <a:ext cx="669846" cy="669846"/>
          </a:xfrm>
          <a:prstGeom prst="roundRect">
            <a:avLst>
              <a:gd name="adj" fmla="val 13649534"/>
            </a:avLst>
          </a:prstGeom>
          <a:solidFill>
            <a:srgbClr val="37A7E7"/>
          </a:solidFill>
          <a:ln/>
        </p:spPr>
      </p:sp>
      <p:pic>
        <p:nvPicPr>
          <p:cNvPr id="29" name="Image 3" descr="preencoded.png">
            <a:extLst>
              <a:ext uri="{FF2B5EF4-FFF2-40B4-BE49-F238E27FC236}">
                <a16:creationId xmlns:a16="http://schemas.microsoft.com/office/drawing/2014/main" id="{095B414E-00BB-B0D8-1D04-6666FFCBA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1818" y="10086966"/>
            <a:ext cx="301466" cy="301466"/>
          </a:xfrm>
          <a:prstGeom prst="rect">
            <a:avLst/>
          </a:prstGeom>
        </p:spPr>
      </p:pic>
      <p:sp>
        <p:nvSpPr>
          <p:cNvPr id="30" name="Text 11">
            <a:extLst>
              <a:ext uri="{FF2B5EF4-FFF2-40B4-BE49-F238E27FC236}">
                <a16:creationId xmlns:a16="http://schemas.microsoft.com/office/drawing/2014/main" id="{CE429D9F-4814-7CAF-3524-E04C5CBE337B}"/>
              </a:ext>
            </a:extLst>
          </p:cNvPr>
          <p:cNvSpPr/>
          <p:nvPr/>
        </p:nvSpPr>
        <p:spPr>
          <a:xfrm>
            <a:off x="1027628" y="10795983"/>
            <a:ext cx="25165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 Insights</a:t>
            </a:r>
            <a:endParaRPr lang="en-US" sz="1950" dirty="0"/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83C0813F-59D5-BAAB-D3CC-BCF83825581C}"/>
              </a:ext>
            </a:extLst>
          </p:cNvPr>
          <p:cNvSpPr/>
          <p:nvPr/>
        </p:nvSpPr>
        <p:spPr>
          <a:xfrm>
            <a:off x="1027628" y="11240086"/>
            <a:ext cx="7088743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Data-driven analytics reveal learning patterns and guide strategic study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64B7332-9644-37C8-9F94-12D873907D87}"/>
              </a:ext>
            </a:extLst>
          </p:cNvPr>
          <p:cNvSpPr/>
          <p:nvPr/>
        </p:nvSpPr>
        <p:spPr>
          <a:xfrm>
            <a:off x="12763500" y="7696795"/>
            <a:ext cx="1813560" cy="48708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526" y="624245"/>
            <a:ext cx="4962525" cy="620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 This Matters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81526" y="1579483"/>
            <a:ext cx="3678793" cy="3258622"/>
          </a:xfrm>
          <a:prstGeom prst="roundRect">
            <a:avLst>
              <a:gd name="adj" fmla="val 1028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27628" y="1825585"/>
            <a:ext cx="669846" cy="669846"/>
          </a:xfrm>
          <a:prstGeom prst="roundRect">
            <a:avLst>
              <a:gd name="adj" fmla="val 13649534"/>
            </a:avLst>
          </a:prstGeom>
          <a:solidFill>
            <a:srgbClr val="16FFBB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818" y="2009656"/>
            <a:ext cx="301466" cy="3014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7628" y="2718673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Targeted Practice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027628" y="3162776"/>
            <a:ext cx="3186589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Focused preparation on specific weak areas accelerates learning and builds mastery efficiently.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3562" y="1579483"/>
            <a:ext cx="3678912" cy="3258622"/>
          </a:xfrm>
          <a:prstGeom prst="roundRect">
            <a:avLst>
              <a:gd name="adj" fmla="val 1028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929664" y="1825585"/>
            <a:ext cx="669846" cy="669846"/>
          </a:xfrm>
          <a:prstGeom prst="roundRect">
            <a:avLst>
              <a:gd name="adj" fmla="val 13649534"/>
            </a:avLst>
          </a:prstGeom>
          <a:solidFill>
            <a:srgbClr val="29DDD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853" y="2009656"/>
            <a:ext cx="301466" cy="3014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29664" y="2718673"/>
            <a:ext cx="255281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Enhanced Confidence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4929664" y="3162776"/>
            <a:ext cx="3186708" cy="1429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feedback and progressive difficulty strengthens student self-assurance before exams.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81526" y="5061347"/>
            <a:ext cx="7580948" cy="2544008"/>
          </a:xfrm>
          <a:prstGeom prst="roundRect">
            <a:avLst>
              <a:gd name="adj" fmla="val 1316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027628" y="5307449"/>
            <a:ext cx="669846" cy="669846"/>
          </a:xfrm>
          <a:prstGeom prst="roundRect">
            <a:avLst>
              <a:gd name="adj" fmla="val 13649534"/>
            </a:avLst>
          </a:prstGeom>
          <a:solidFill>
            <a:srgbClr val="37A7E7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1818" y="5491520"/>
            <a:ext cx="301466" cy="30146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7628" y="6200537"/>
            <a:ext cx="25165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 Insights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1027628" y="6644640"/>
            <a:ext cx="7088743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Data-driven analytics reveal learning patterns and guide strategic study decisions.</a:t>
            </a:r>
            <a:endParaRPr lang="en-US" sz="1750" dirty="0"/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5E006C29-260F-1915-BBD2-2EB31B86DF69}"/>
              </a:ext>
            </a:extLst>
          </p:cNvPr>
          <p:cNvSpPr/>
          <p:nvPr/>
        </p:nvSpPr>
        <p:spPr>
          <a:xfrm>
            <a:off x="15433119" y="2575322"/>
            <a:ext cx="7546062" cy="2248614"/>
          </a:xfrm>
          <a:prstGeom prst="roundRect">
            <a:avLst>
              <a:gd name="adj" fmla="val 650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21" name="Shape 3">
            <a:extLst>
              <a:ext uri="{FF2B5EF4-FFF2-40B4-BE49-F238E27FC236}">
                <a16:creationId xmlns:a16="http://schemas.microsoft.com/office/drawing/2014/main" id="{CA8F4621-5FBC-9E92-C1C3-4B47616C5EAE}"/>
              </a:ext>
            </a:extLst>
          </p:cNvPr>
          <p:cNvSpPr/>
          <p:nvPr/>
        </p:nvSpPr>
        <p:spPr>
          <a:xfrm>
            <a:off x="15402639" y="2575322"/>
            <a:ext cx="121920" cy="2248614"/>
          </a:xfrm>
          <a:prstGeom prst="roundRect">
            <a:avLst>
              <a:gd name="adj" fmla="val 292902"/>
            </a:avLst>
          </a:prstGeom>
          <a:solidFill>
            <a:srgbClr val="16FFBB"/>
          </a:solidFill>
          <a:ln/>
        </p:spPr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CAD58755-BDF9-80FB-CBCD-6142F36FF83A}"/>
              </a:ext>
            </a:extLst>
          </p:cNvPr>
          <p:cNvSpPr/>
          <p:nvPr/>
        </p:nvSpPr>
        <p:spPr>
          <a:xfrm>
            <a:off x="15793045" y="2843808"/>
            <a:ext cx="4177546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Open Educational Question Banks</a:t>
            </a:r>
            <a:endParaRPr lang="en-US" sz="2050" dirty="0"/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EF50FB63-214E-F49A-2F2B-1BBF2CB69FB5}"/>
              </a:ext>
            </a:extLst>
          </p:cNvPr>
          <p:cNvSpPr/>
          <p:nvPr/>
        </p:nvSpPr>
        <p:spPr>
          <a:xfrm>
            <a:off x="15793045" y="3412450"/>
            <a:ext cx="69176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repositories of validated academic questions across multiple subjects and difficulty levels, providing diverse training data for our AI models.</a:t>
            </a:r>
            <a:endParaRPr lang="en-US" sz="1850" dirty="0"/>
          </a:p>
        </p:txBody>
      </p:sp>
      <p:sp>
        <p:nvSpPr>
          <p:cNvPr id="24" name="Shape 6">
            <a:extLst>
              <a:ext uri="{FF2B5EF4-FFF2-40B4-BE49-F238E27FC236}">
                <a16:creationId xmlns:a16="http://schemas.microsoft.com/office/drawing/2014/main" id="{64E4AE13-172A-31E5-DF54-5D7051C7EAC4}"/>
              </a:ext>
            </a:extLst>
          </p:cNvPr>
          <p:cNvSpPr/>
          <p:nvPr/>
        </p:nvSpPr>
        <p:spPr>
          <a:xfrm>
            <a:off x="15433119" y="5061942"/>
            <a:ext cx="7546062" cy="2248614"/>
          </a:xfrm>
          <a:prstGeom prst="roundRect">
            <a:avLst>
              <a:gd name="adj" fmla="val 650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D9A209F7-7C32-96CA-E371-BEE875A02892}"/>
              </a:ext>
            </a:extLst>
          </p:cNvPr>
          <p:cNvSpPr/>
          <p:nvPr/>
        </p:nvSpPr>
        <p:spPr>
          <a:xfrm>
            <a:off x="15402639" y="5061942"/>
            <a:ext cx="121920" cy="2248614"/>
          </a:xfrm>
          <a:prstGeom prst="roundRect">
            <a:avLst>
              <a:gd name="adj" fmla="val 292902"/>
            </a:avLst>
          </a:prstGeom>
          <a:solidFill>
            <a:srgbClr val="29DDDA"/>
          </a:solidFill>
          <a:ln/>
        </p:spPr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D37D0FCA-8EB4-7BDF-081D-598D9FF852A5}"/>
              </a:ext>
            </a:extLst>
          </p:cNvPr>
          <p:cNvSpPr/>
          <p:nvPr/>
        </p:nvSpPr>
        <p:spPr>
          <a:xfrm>
            <a:off x="15793045" y="5330428"/>
            <a:ext cx="275939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API - Gemini</a:t>
            </a:r>
            <a:endParaRPr lang="en-US" sz="2050" dirty="0"/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3F21F4E3-5B8B-ACDB-1D4B-BCDE5159125F}"/>
              </a:ext>
            </a:extLst>
          </p:cNvPr>
          <p:cNvSpPr/>
          <p:nvPr/>
        </p:nvSpPr>
        <p:spPr>
          <a:xfrm>
            <a:off x="15793045" y="5899071"/>
            <a:ext cx="69176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Curated collections of real-world exam questions and student performance data, enabling our system to understand patterns in successful learning.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3199" y="654606"/>
            <a:ext cx="6304002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Our Technical Foundation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940600"/>
            <a:ext cx="4837033" cy="48370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58639" y="1910834"/>
            <a:ext cx="4649391" cy="396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Datasets Powering Intelligence</a:t>
            </a:r>
            <a:endParaRPr lang="en-US" sz="2450" dirty="0"/>
          </a:p>
        </p:txBody>
      </p:sp>
      <p:sp>
        <p:nvSpPr>
          <p:cNvPr id="5" name="Shape 2"/>
          <p:cNvSpPr/>
          <p:nvPr/>
        </p:nvSpPr>
        <p:spPr>
          <a:xfrm>
            <a:off x="6258639" y="2575322"/>
            <a:ext cx="7546062" cy="2248614"/>
          </a:xfrm>
          <a:prstGeom prst="roundRect">
            <a:avLst>
              <a:gd name="adj" fmla="val 650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28159" y="2575322"/>
            <a:ext cx="121920" cy="2248614"/>
          </a:xfrm>
          <a:prstGeom prst="roundRect">
            <a:avLst>
              <a:gd name="adj" fmla="val 292902"/>
            </a:avLst>
          </a:prstGeom>
          <a:solidFill>
            <a:srgbClr val="16FFBB"/>
          </a:solidFill>
          <a:ln/>
        </p:spPr>
      </p:sp>
      <p:sp>
        <p:nvSpPr>
          <p:cNvPr id="7" name="Text 4"/>
          <p:cNvSpPr/>
          <p:nvPr/>
        </p:nvSpPr>
        <p:spPr>
          <a:xfrm>
            <a:off x="6618565" y="2843808"/>
            <a:ext cx="4177546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Open Educational Question Banks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6618565" y="3412450"/>
            <a:ext cx="69176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repositories of validated academic questions across multiple subjects and difficulty levels, providing diverse training data for our AI models.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258639" y="5061942"/>
            <a:ext cx="7546062" cy="2248614"/>
          </a:xfrm>
          <a:prstGeom prst="roundRect">
            <a:avLst>
              <a:gd name="adj" fmla="val 650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28159" y="5061942"/>
            <a:ext cx="121920" cy="2248614"/>
          </a:xfrm>
          <a:prstGeom prst="roundRect">
            <a:avLst>
              <a:gd name="adj" fmla="val 292902"/>
            </a:avLst>
          </a:prstGeom>
          <a:solidFill>
            <a:srgbClr val="29DDDA"/>
          </a:solidFill>
          <a:ln/>
        </p:spPr>
      </p:sp>
      <p:sp>
        <p:nvSpPr>
          <p:cNvPr id="11" name="Text 8"/>
          <p:cNvSpPr/>
          <p:nvPr/>
        </p:nvSpPr>
        <p:spPr>
          <a:xfrm>
            <a:off x="6618565" y="5330428"/>
            <a:ext cx="275939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API - Gemini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618565" y="5899071"/>
            <a:ext cx="69176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Curated collections of real-world exam questions and student performance data, enabling our system to understand patterns in successful learning.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BA7574-41AD-E65D-5815-3F1C7D0B80CE}"/>
              </a:ext>
            </a:extLst>
          </p:cNvPr>
          <p:cNvSpPr/>
          <p:nvPr/>
        </p:nvSpPr>
        <p:spPr>
          <a:xfrm>
            <a:off x="12763500" y="7696795"/>
            <a:ext cx="1813560" cy="48708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A8BA1F0E-ECD1-B2D2-2FE5-44FEE66E5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-5374362"/>
            <a:ext cx="1234440" cy="2564844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351D9223-AE1F-D8BD-07EF-10D797D21E5A}"/>
              </a:ext>
            </a:extLst>
          </p:cNvPr>
          <p:cNvSpPr/>
          <p:nvPr/>
        </p:nvSpPr>
        <p:spPr>
          <a:xfrm>
            <a:off x="2345293" y="-5127546"/>
            <a:ext cx="404610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Intelligent Question Generation</a:t>
            </a:r>
            <a:endParaRPr lang="en-US" sz="215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492AF838-1D12-46B6-4B8D-5168C363487F}"/>
              </a:ext>
            </a:extLst>
          </p:cNvPr>
          <p:cNvSpPr/>
          <p:nvPr/>
        </p:nvSpPr>
        <p:spPr>
          <a:xfrm>
            <a:off x="2345293" y="-4636532"/>
            <a:ext cx="593467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system creates contextually relevant practice questions tailored to specific topics and learning objectives, ensuring comprehensive coverage of exam material.</a:t>
            </a:r>
            <a:endParaRPr lang="en-US" sz="1900" dirty="0"/>
          </a:p>
        </p:txBody>
      </p:sp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D764AF13-DE75-3F68-05E5-D7BCC88D7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-4303038"/>
            <a:ext cx="1234440" cy="2564844"/>
          </a:xfrm>
          <a:prstGeom prst="rect">
            <a:avLst/>
          </a:prstGeom>
        </p:spPr>
      </p:pic>
      <p:sp>
        <p:nvSpPr>
          <p:cNvPr id="18" name="Text 3">
            <a:extLst>
              <a:ext uri="{FF2B5EF4-FFF2-40B4-BE49-F238E27FC236}">
                <a16:creationId xmlns:a16="http://schemas.microsoft.com/office/drawing/2014/main" id="{6FE33B68-688E-295E-D2E6-9F4C23F60832}"/>
              </a:ext>
            </a:extLst>
          </p:cNvPr>
          <p:cNvSpPr/>
          <p:nvPr/>
        </p:nvSpPr>
        <p:spPr>
          <a:xfrm>
            <a:off x="2345293" y="-4056221"/>
            <a:ext cx="364081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Instant Response Evaluation</a:t>
            </a:r>
            <a:endParaRPr lang="en-US" sz="2150" dirty="0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BE56351D-ADA1-9615-0107-1FB57F83936D}"/>
              </a:ext>
            </a:extLst>
          </p:cNvPr>
          <p:cNvSpPr/>
          <p:nvPr/>
        </p:nvSpPr>
        <p:spPr>
          <a:xfrm>
            <a:off x="2345293" y="-3565207"/>
            <a:ext cx="593467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natural language processing evaluates student answers in real-time, providing immediate feedback on accuracy, comprehension, and areas requiring improvement.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A42D51-BC62-3470-BEF5-D28FCE373B20}"/>
              </a:ext>
            </a:extLst>
          </p:cNvPr>
          <p:cNvSpPr/>
          <p:nvPr/>
        </p:nvSpPr>
        <p:spPr>
          <a:xfrm>
            <a:off x="12763500" y="7696795"/>
            <a:ext cx="1813560" cy="48708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21913"/>
            <a:ext cx="578715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Prototype Capabilities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077998"/>
            <a:ext cx="1234440" cy="25648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5293" y="2324814"/>
            <a:ext cx="404610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Intelligent Question Generation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345293" y="2815828"/>
            <a:ext cx="593467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system creates contextually relevant practice questions tailored to specific topics and learning objectives, ensuring comprehensive coverage of exam material.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4642842"/>
            <a:ext cx="1234440" cy="25648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45293" y="4889659"/>
            <a:ext cx="364081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Instant Response Evaluation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345293" y="5380673"/>
            <a:ext cx="593467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natural language processing evaluates student answers in real-time, providing immediate feedback on accuracy, comprehension, and areas requiring improvement.</a:t>
            </a:r>
            <a:endParaRPr lang="en-US" sz="190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E93C55D3-9DB4-8400-B884-F96FDD62485F}"/>
              </a:ext>
            </a:extLst>
          </p:cNvPr>
          <p:cNvSpPr/>
          <p:nvPr/>
        </p:nvSpPr>
        <p:spPr>
          <a:xfrm>
            <a:off x="-7792283" y="2084665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900" dirty="0"/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F96F011F-5C3F-E9B1-7362-252409979592}"/>
              </a:ext>
            </a:extLst>
          </p:cNvPr>
          <p:cNvSpPr/>
          <p:nvPr/>
        </p:nvSpPr>
        <p:spPr>
          <a:xfrm>
            <a:off x="-7792283" y="2473762"/>
            <a:ext cx="7415927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75D413F8-6D9E-7027-37F7-1EFB897D1C82}"/>
              </a:ext>
            </a:extLst>
          </p:cNvPr>
          <p:cNvSpPr/>
          <p:nvPr/>
        </p:nvSpPr>
        <p:spPr>
          <a:xfrm>
            <a:off x="-7792283" y="2658070"/>
            <a:ext cx="334125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Adaptive Difficulty Engine</a:t>
            </a:r>
            <a:endParaRPr lang="en-US" sz="215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71746B97-BB2E-67CD-5ECC-6BAC88E9265F}"/>
              </a:ext>
            </a:extLst>
          </p:cNvPr>
          <p:cNvSpPr/>
          <p:nvPr/>
        </p:nvSpPr>
        <p:spPr>
          <a:xfrm>
            <a:off x="-7792283" y="3149084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Dynamically adjusts question complexity based on student performance, ensuring optimal challenge levels that promote growth without overwhelming learners.</a:t>
            </a:r>
            <a:endParaRPr lang="en-US" sz="1900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9B915687-3B4E-30D1-3EB8-8CA92CC5440B}"/>
              </a:ext>
            </a:extLst>
          </p:cNvPr>
          <p:cNvSpPr/>
          <p:nvPr/>
        </p:nvSpPr>
        <p:spPr>
          <a:xfrm>
            <a:off x="-1894403" y="4766191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900" dirty="0"/>
          </a:p>
        </p:txBody>
      </p:sp>
      <p:sp>
        <p:nvSpPr>
          <p:cNvPr id="15" name="Shape 6">
            <a:extLst>
              <a:ext uri="{FF2B5EF4-FFF2-40B4-BE49-F238E27FC236}">
                <a16:creationId xmlns:a16="http://schemas.microsoft.com/office/drawing/2014/main" id="{386EEE4E-7101-DC4C-C877-CB09426CC82C}"/>
              </a:ext>
            </a:extLst>
          </p:cNvPr>
          <p:cNvSpPr/>
          <p:nvPr/>
        </p:nvSpPr>
        <p:spPr>
          <a:xfrm>
            <a:off x="14976277" y="5155287"/>
            <a:ext cx="7415927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59321FF1-33ED-C37D-43E3-536FB6F62B61}"/>
              </a:ext>
            </a:extLst>
          </p:cNvPr>
          <p:cNvSpPr/>
          <p:nvPr/>
        </p:nvSpPr>
        <p:spPr>
          <a:xfrm>
            <a:off x="14976277" y="5339596"/>
            <a:ext cx="443698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 Analytics Dashboard</a:t>
            </a:r>
            <a:endParaRPr lang="en-US" sz="2150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B81D51E7-E76F-4DC1-57CC-2BF1037FCE0A}"/>
              </a:ext>
            </a:extLst>
          </p:cNvPr>
          <p:cNvSpPr/>
          <p:nvPr/>
        </p:nvSpPr>
        <p:spPr>
          <a:xfrm>
            <a:off x="14976277" y="5830610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insights tracking progress over time, identifying knowledge gaps, and recommending personalized study strategies for maximum exam success.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102858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Full Solution Vision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084665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2473762"/>
            <a:ext cx="7415927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6" name="Text 3"/>
          <p:cNvSpPr/>
          <p:nvPr/>
        </p:nvSpPr>
        <p:spPr>
          <a:xfrm>
            <a:off x="864037" y="2658070"/>
            <a:ext cx="334125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Adaptive Difficulty Engine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864037" y="3149084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Dynamically adjusts question complexity based on student performance, ensuring optimal challenge levels that promote growth without overwhelming learners.</a:t>
            </a:r>
            <a:endParaRPr lang="en-US" sz="190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71324355-E50E-E6C2-DCE9-BE4672402D69}"/>
              </a:ext>
            </a:extLst>
          </p:cNvPr>
          <p:cNvSpPr/>
          <p:nvPr/>
        </p:nvSpPr>
        <p:spPr>
          <a:xfrm>
            <a:off x="6761917" y="4766191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900" dirty="0"/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DEEE57A7-F8C0-80DB-E9FA-C3989CCFA025}"/>
              </a:ext>
            </a:extLst>
          </p:cNvPr>
          <p:cNvSpPr/>
          <p:nvPr/>
        </p:nvSpPr>
        <p:spPr>
          <a:xfrm>
            <a:off x="6761917" y="5155287"/>
            <a:ext cx="7415927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B0913653-880D-09FC-982F-2E446E6DEB5E}"/>
              </a:ext>
            </a:extLst>
          </p:cNvPr>
          <p:cNvSpPr/>
          <p:nvPr/>
        </p:nvSpPr>
        <p:spPr>
          <a:xfrm>
            <a:off x="6761917" y="5339596"/>
            <a:ext cx="443698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 Analytics Dashboard</a:t>
            </a:r>
            <a:endParaRPr lang="en-US" sz="215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65970A72-8D00-AE26-68BC-88B585235B0E}"/>
              </a:ext>
            </a:extLst>
          </p:cNvPr>
          <p:cNvSpPr/>
          <p:nvPr/>
        </p:nvSpPr>
        <p:spPr>
          <a:xfrm>
            <a:off x="6761917" y="5830610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insights tracking progress over time, identifying knowledge gaps, and recommending personalized study strategies for maximum exam success.</a:t>
            </a:r>
            <a:endParaRPr lang="en-US" sz="1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9A36FB-598A-C207-249B-94C7183C2A02}"/>
              </a:ext>
            </a:extLst>
          </p:cNvPr>
          <p:cNvSpPr/>
          <p:nvPr/>
        </p:nvSpPr>
        <p:spPr>
          <a:xfrm>
            <a:off x="12763500" y="7696795"/>
            <a:ext cx="1813560" cy="48708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E6A5CF6-4092-6F72-F44B-3C09771B8594}"/>
              </a:ext>
            </a:extLst>
          </p:cNvPr>
          <p:cNvSpPr/>
          <p:nvPr/>
        </p:nvSpPr>
        <p:spPr>
          <a:xfrm>
            <a:off x="406837" y="222210"/>
            <a:ext cx="578715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Our Solution:</a:t>
            </a:r>
            <a:endParaRPr lang="en-US" sz="43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9988D62-D8E8-11F1-C640-217297BE893E}"/>
              </a:ext>
            </a:extLst>
          </p:cNvPr>
          <p:cNvSpPr/>
          <p:nvPr/>
        </p:nvSpPr>
        <p:spPr>
          <a:xfrm>
            <a:off x="-4437340" y="1637109"/>
            <a:ext cx="2677597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LLM Question Generation</a:t>
            </a:r>
            <a:endParaRPr lang="en-US" sz="17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61FAE6E-4A66-923B-F36B-562BCAEA2573}"/>
              </a:ext>
            </a:extLst>
          </p:cNvPr>
          <p:cNvSpPr/>
          <p:nvPr/>
        </p:nvSpPr>
        <p:spPr>
          <a:xfrm>
            <a:off x="-4437340" y="2124194"/>
            <a:ext cx="4023598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Large language models trained on educational content create diverse, high-quality practice questions across subjects and difficulty levels.</a:t>
            </a:r>
            <a:endParaRPr lang="en-US" sz="160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B2BA5321-D3DA-BC55-C60C-43E6437BB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7340" y="3658553"/>
            <a:ext cx="4023598" cy="4023598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F022669C-1CE4-E126-5016-90F711363393}"/>
              </a:ext>
            </a:extLst>
          </p:cNvPr>
          <p:cNvSpPr/>
          <p:nvPr/>
        </p:nvSpPr>
        <p:spPr>
          <a:xfrm>
            <a:off x="5745361" y="8312229"/>
            <a:ext cx="2356723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Automated Evaluation</a:t>
            </a:r>
            <a:endParaRPr lang="en-US" sz="175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DB04B323-4009-FF7E-85DF-7737CFA42B23}"/>
              </a:ext>
            </a:extLst>
          </p:cNvPr>
          <p:cNvSpPr/>
          <p:nvPr/>
        </p:nvSpPr>
        <p:spPr>
          <a:xfrm>
            <a:off x="5745361" y="8799314"/>
            <a:ext cx="4023598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Sophisticated NLP algorithms assess answer quality, detect misconceptions, and provide nuanced scoring beyond simple right or wrong.</a:t>
            </a:r>
            <a:endParaRPr lang="en-US" sz="1600" dirty="0"/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CD0D1E54-30B2-C1DC-0A8F-EF9F6DEA4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361" y="10333673"/>
            <a:ext cx="4023598" cy="4023598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AA111B2A-144E-9348-1182-F4AEE1FE0FEB}"/>
              </a:ext>
            </a:extLst>
          </p:cNvPr>
          <p:cNvSpPr/>
          <p:nvPr/>
        </p:nvSpPr>
        <p:spPr>
          <a:xfrm>
            <a:off x="15867102" y="1637109"/>
            <a:ext cx="2272308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Feedback Generation</a:t>
            </a:r>
            <a:endParaRPr lang="en-US" sz="175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3A09D923-E954-412F-38C9-59630EBF038D}"/>
              </a:ext>
            </a:extLst>
          </p:cNvPr>
          <p:cNvSpPr/>
          <p:nvPr/>
        </p:nvSpPr>
        <p:spPr>
          <a:xfrm>
            <a:off x="15867102" y="2124194"/>
            <a:ext cx="4160639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Intelligent systems deliver personalized, constructive feedback that guides students toward correct understanding and improved performance.</a:t>
            </a:r>
            <a:endParaRPr lang="en-US" sz="1600" dirty="0"/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3E63FE74-8E21-855A-315F-8C5FB4247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7102" y="3658553"/>
            <a:ext cx="4160639" cy="41606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10DB03-12DF-658F-5D19-45975CCA22AB}"/>
              </a:ext>
            </a:extLst>
          </p:cNvPr>
          <p:cNvSpPr/>
          <p:nvPr/>
        </p:nvSpPr>
        <p:spPr>
          <a:xfrm>
            <a:off x="12763500" y="7696795"/>
            <a:ext cx="1813560" cy="48708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DC4658-1036-22B6-E071-92078B07D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114" y="1010879"/>
            <a:ext cx="10712091" cy="707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9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C0B8AB-23AB-08DF-161A-8A48F648E8AF}"/>
              </a:ext>
            </a:extLst>
          </p:cNvPr>
          <p:cNvSpPr/>
          <p:nvPr/>
        </p:nvSpPr>
        <p:spPr>
          <a:xfrm>
            <a:off x="12763500" y="7696795"/>
            <a:ext cx="1813560" cy="48708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B952F-5A73-0ED4-C804-7BF5555C9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49" y="0"/>
            <a:ext cx="1286330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07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780" y="560784"/>
            <a:ext cx="4857631" cy="566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Technical Architecture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13780" y="1637109"/>
            <a:ext cx="2677597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LLM Question Generation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13780" y="2124194"/>
            <a:ext cx="4023598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Large language models trained on educational content create diverse, high-quality practice questions across subjects and difficulty levels.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80" y="3658553"/>
            <a:ext cx="4023598" cy="402359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242441" y="1637109"/>
            <a:ext cx="2356723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Automated Evaluation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42441" y="2124194"/>
            <a:ext cx="4023598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Sophisticated NLP algorithms assess answer quality, detect misconceptions, and provide nuanced scoring beyond simple right or wrong.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441" y="3658553"/>
            <a:ext cx="4023598" cy="40235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771102" y="1637109"/>
            <a:ext cx="2272308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Feedback Generation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771102" y="2124194"/>
            <a:ext cx="4160639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Intelligent systems deliver personalized, constructive feedback that guides students toward correct understanding and improved performance.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1102" y="3658553"/>
            <a:ext cx="4160639" cy="41606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C99802-4327-7F27-C30C-E1BDA420BE96}"/>
              </a:ext>
            </a:extLst>
          </p:cNvPr>
          <p:cNvSpPr/>
          <p:nvPr/>
        </p:nvSpPr>
        <p:spPr>
          <a:xfrm>
            <a:off x="12763500" y="7819192"/>
            <a:ext cx="1813560" cy="364688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813</Words>
  <Application>Microsoft Office PowerPoint</Application>
  <PresentationFormat>Custom</PresentationFormat>
  <Paragraphs>102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Barlow</vt:lpstr>
      <vt:lpstr>Spline Sans Bold</vt:lpstr>
      <vt:lpstr>Spline Sans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Dinesh D</cp:lastModifiedBy>
  <cp:revision>3</cp:revision>
  <dcterms:created xsi:type="dcterms:W3CDTF">2025-12-19T08:10:40Z</dcterms:created>
  <dcterms:modified xsi:type="dcterms:W3CDTF">2025-12-19T09:32:41Z</dcterms:modified>
</cp:coreProperties>
</file>